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71" r:id="rId13"/>
    <p:sldId id="269" r:id="rId14"/>
    <p:sldId id="270" r:id="rId15"/>
    <p:sldId id="272" r:id="rId16"/>
    <p:sldId id="273" r:id="rId17"/>
    <p:sldId id="274" r:id="rId18"/>
    <p:sldId id="26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10"/>
    <p:restoredTop sz="96405"/>
  </p:normalViewPr>
  <p:slideViewPr>
    <p:cSldViewPr snapToGrid="0">
      <p:cViewPr varScale="1">
        <p:scale>
          <a:sx n="104" d="100"/>
          <a:sy n="104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7A0B2-4358-6B56-1A78-468832D49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Exceptions,</a:t>
            </a:r>
            <a:br>
              <a:rPr lang="en-US" dirty="0"/>
            </a:br>
            <a:r>
              <a:rPr lang="en-US" dirty="0"/>
              <a:t>Generics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087350-55FE-6A1F-A1E0-FFCF5C77B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89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E43450-507C-3DA3-20EF-61451D8C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types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CCE726-878F-CC00-4963-BA2E4F2B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69" y="1520042"/>
            <a:ext cx="9473633" cy="48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1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E43450-507C-3DA3-20EF-61451D8C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types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3CDB80-6AD2-C328-00EB-A7B4DC1B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736" y="1370918"/>
            <a:ext cx="5704527" cy="526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1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A14E5-627F-FBB1-C27A-0DA9C656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</a:t>
            </a:r>
            <a:r>
              <a:rPr lang="en-US" dirty="0" err="1"/>
              <a:t>eneric</a:t>
            </a:r>
            <a:r>
              <a:rPr lang="en-US" dirty="0"/>
              <a:t> methods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C3C51B-081C-D022-39CA-750597CE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96" y="2375065"/>
            <a:ext cx="9276608" cy="29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96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FD117-91F9-CC88-BF1A-56CC7666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inference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C9DCAC-3246-AD84-9148-91DF00F51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825335"/>
          </a:xfrm>
        </p:spPr>
        <p:txBody>
          <a:bodyPr/>
          <a:lstStyle/>
          <a:p>
            <a:r>
              <a:rPr lang="ru-RU" dirty="0"/>
              <a:t>Способность компилятора определять тип выражения из контекста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056161-743C-DA2C-9D0A-130193DD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698667"/>
            <a:ext cx="6718300" cy="1917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7C78E5-90F7-1764-A8A8-4DD598CF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644" y="3446944"/>
            <a:ext cx="6115792" cy="31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32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20AF2-DDDA-9AE5-05F4-49CA112B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type parameters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A95D2C-25CB-A906-9E1F-49A7FCE2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49" y="1523752"/>
            <a:ext cx="10808320" cy="43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5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42FB3-AAB9-8F40-EEEB-50F5D08F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Н</a:t>
            </a:r>
            <a:r>
              <a:rPr lang="ru-RU" dirty="0" err="1"/>
              <a:t>аследование</a:t>
            </a:r>
            <a:r>
              <a:rPr lang="ru-RU" dirty="0"/>
              <a:t> в </a:t>
            </a:r>
            <a:r>
              <a:rPr lang="ru-RU" dirty="0" err="1"/>
              <a:t>g</a:t>
            </a:r>
            <a:r>
              <a:rPr lang="en-US" dirty="0" err="1"/>
              <a:t>eneric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77D8E-E63F-1778-4223-7E2FD30B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36" y="1807688"/>
            <a:ext cx="10591728" cy="37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42FB3-AAB9-8F40-EEEB-50F5D08F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Н</a:t>
            </a:r>
            <a:r>
              <a:rPr lang="ru-RU" dirty="0" err="1"/>
              <a:t>аследование</a:t>
            </a:r>
            <a:r>
              <a:rPr lang="ru-RU" dirty="0"/>
              <a:t> в </a:t>
            </a:r>
            <a:r>
              <a:rPr lang="ru-RU" dirty="0" err="1"/>
              <a:t>g</a:t>
            </a:r>
            <a:r>
              <a:rPr lang="en-US" dirty="0" err="1"/>
              <a:t>eneric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E5BB58-AAC7-556D-12C7-0594D02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59" y="1865746"/>
            <a:ext cx="10498482" cy="41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1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42FB3-AAB9-8F40-EEEB-50F5D08F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Ковариантность и инвариантность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CD3742-64EF-4970-5B58-0C024220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63" y="1737096"/>
            <a:ext cx="10756273" cy="44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856D1-D421-5E3A-7049-56EAE6D2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95" y="1301360"/>
            <a:ext cx="5187462" cy="2717980"/>
          </a:xfrm>
        </p:spPr>
        <p:txBody>
          <a:bodyPr/>
          <a:lstStyle/>
          <a:p>
            <a:r>
              <a:rPr lang="ru-RU" dirty="0" err="1"/>
              <a:t>L</a:t>
            </a:r>
            <a:r>
              <a:rPr lang="en-US" dirty="0" err="1"/>
              <a:t>ive</a:t>
            </a:r>
            <a:r>
              <a:rPr lang="en-US" dirty="0"/>
              <a:t> coding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CE5380-88AE-CCC8-E017-93683C5D3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100" name="Picture 4" descr="Стикер 347 Кот за ноутбуком">
            <a:extLst>
              <a:ext uri="{FF2B5EF4-FFF2-40B4-BE49-F238E27FC236}">
                <a16:creationId xmlns:a16="http://schemas.microsoft.com/office/drawing/2014/main" id="{D1333A13-DAA6-DB55-07D1-3CDF4E1C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563" y="890954"/>
            <a:ext cx="4665686" cy="466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2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F0AF8-7384-24BC-421E-5B5A6731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w</a:t>
            </a:r>
            <a:r>
              <a:rPr lang="en-US" dirty="0" err="1"/>
              <a:t>ildcards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1DE51A-040F-F572-6C32-05A83558A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140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F0AF8-7384-24BC-421E-5B5A6731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1DE51A-040F-F572-6C32-05A83558A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582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FD357-719D-61AF-B7C2-F1AAAEEA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2749C3-B286-E9B5-B9A9-C84B169D3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Без ограничения – </a:t>
            </a:r>
            <a:r>
              <a:rPr lang="ru-RU" dirty="0" err="1"/>
              <a:t>u</a:t>
            </a:r>
            <a:r>
              <a:rPr lang="en-US" dirty="0" err="1"/>
              <a:t>nbounded</a:t>
            </a:r>
            <a:r>
              <a:rPr lang="en-US" dirty="0"/>
              <a:t> &lt;?&gt;</a:t>
            </a:r>
          </a:p>
          <a:p>
            <a:r>
              <a:rPr lang="ru-RU" dirty="0"/>
              <a:t>Ограничены сверху - </a:t>
            </a:r>
            <a:r>
              <a:rPr lang="en-US" dirty="0"/>
              <a:t>upper bounded &lt;? extends Number&gt;</a:t>
            </a:r>
          </a:p>
          <a:p>
            <a:r>
              <a:rPr lang="ru-RU" dirty="0"/>
              <a:t>Ограничены снизу - </a:t>
            </a:r>
            <a:r>
              <a:rPr lang="en-US" dirty="0"/>
              <a:t>lower bounded &lt;? </a:t>
            </a:r>
            <a:r>
              <a:rPr lang="ru-RU" dirty="0" err="1"/>
              <a:t>s</a:t>
            </a:r>
            <a:r>
              <a:rPr lang="en-US" dirty="0" err="1"/>
              <a:t>uper</a:t>
            </a:r>
            <a:r>
              <a:rPr lang="en-US" dirty="0"/>
              <a:t> number&gt;</a:t>
            </a:r>
          </a:p>
          <a:p>
            <a:endParaRPr lang="en-US" dirty="0"/>
          </a:p>
          <a:p>
            <a:r>
              <a:rPr lang="ru-RU" dirty="0"/>
              <a:t>Обходим ограничение инвариантности</a:t>
            </a:r>
          </a:p>
          <a:p>
            <a:r>
              <a:rPr lang="ru-RU" dirty="0" err="1"/>
              <a:t>Типобезопастность</a:t>
            </a:r>
            <a:endParaRPr lang="ru-RU" dirty="0"/>
          </a:p>
          <a:p>
            <a:r>
              <a:rPr lang="ru-RU" dirty="0"/>
              <a:t>Гибкий код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210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32704-4315-02DC-7DB3-6BB9E6B2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</a:t>
            </a:r>
            <a:r>
              <a:rPr lang="en-US" dirty="0" err="1"/>
              <a:t>ildcards</a:t>
            </a:r>
            <a:r>
              <a:rPr lang="en-US" dirty="0"/>
              <a:t> unbounded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8C3880-0E4B-C0F1-4C74-6647D1A0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7" y="1625806"/>
            <a:ext cx="10390906" cy="36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CD95E-CFE5-6622-4587-D83D3D43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</a:t>
            </a:r>
            <a:r>
              <a:rPr lang="en-US" dirty="0" err="1"/>
              <a:t>ildcards</a:t>
            </a:r>
            <a:r>
              <a:rPr lang="en-US" dirty="0"/>
              <a:t> unbounded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97CB0-D184-925D-AADD-4C67E1BD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7462"/>
            <a:ext cx="9601199" cy="41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8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CD95E-CFE5-6622-4587-D83D3D43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</a:t>
            </a:r>
            <a:r>
              <a:rPr lang="en-US" dirty="0" err="1"/>
              <a:t>ildcards</a:t>
            </a:r>
            <a:r>
              <a:rPr lang="en-US" dirty="0"/>
              <a:t> upper bounded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74B39-B29A-6FBE-FE99-23E0A27D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78" y="1840757"/>
            <a:ext cx="10242844" cy="43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4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CD95E-CFE5-6622-4587-D83D3D43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</a:t>
            </a:r>
            <a:r>
              <a:rPr lang="en-US" dirty="0" err="1"/>
              <a:t>ildcards</a:t>
            </a:r>
            <a:r>
              <a:rPr lang="en-US" dirty="0"/>
              <a:t> upper bounded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9FD58D-9ACA-5687-2885-88C8B38C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92" y="1564890"/>
            <a:ext cx="11024507" cy="481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64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CD95E-CFE5-6622-4587-D83D3D43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</a:t>
            </a:r>
            <a:r>
              <a:rPr lang="en-US" dirty="0" err="1"/>
              <a:t>ildcards</a:t>
            </a:r>
            <a:r>
              <a:rPr lang="en-US" dirty="0"/>
              <a:t> lower bounded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8B15DF-99F7-A940-41EB-471825C4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44" y="1800225"/>
            <a:ext cx="111862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60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CD95E-CFE5-6622-4587-D83D3D43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</a:t>
            </a:r>
            <a:r>
              <a:rPr lang="en-US" dirty="0" err="1"/>
              <a:t>ildcards</a:t>
            </a:r>
            <a:r>
              <a:rPr lang="en-US" dirty="0"/>
              <a:t> lower bounded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F910A0-F056-646E-6BAA-33833E08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22" y="1530845"/>
            <a:ext cx="10473955" cy="46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5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CD95E-CFE5-6622-4587-D83D3D43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PECS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823833-F37E-D242-DC90-BEC0C52D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40" y="1773134"/>
            <a:ext cx="10738605" cy="385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39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928F7-D78A-B5D3-E7B8-439BA648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Стирание типов </a:t>
            </a:r>
            <a:r>
              <a:rPr lang="en-US" dirty="0"/>
              <a:t>(type erasure)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E691A3-8325-50CD-CA6A-5F47F0A6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79" y="1635578"/>
            <a:ext cx="9292442" cy="46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5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928F7-D78A-B5D3-E7B8-439BA648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Стирание типов </a:t>
            </a:r>
            <a:r>
              <a:rPr lang="en-US" dirty="0"/>
              <a:t>(bridge methods)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558DE0-FEF9-F3A2-C67E-08298963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56507"/>
            <a:ext cx="9601200" cy="49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2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100CC-DC91-D6C4-7CA6-90218C36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Иерархия исключений </a:t>
            </a:r>
            <a:r>
              <a:rPr lang="ru-RU" dirty="0" err="1"/>
              <a:t>J</a:t>
            </a:r>
            <a:r>
              <a:rPr lang="en-US" dirty="0"/>
              <a:t>ava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7B1436-9BFB-E904-D36E-EA7C8024A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95" y="1517469"/>
            <a:ext cx="7906409" cy="513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856D1-D421-5E3A-7049-56EAE6D2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95" y="1301360"/>
            <a:ext cx="5187462" cy="2717980"/>
          </a:xfrm>
        </p:spPr>
        <p:txBody>
          <a:bodyPr/>
          <a:lstStyle/>
          <a:p>
            <a:r>
              <a:rPr lang="en-US" dirty="0"/>
              <a:t>Students</a:t>
            </a:r>
            <a:br>
              <a:rPr lang="en-US" dirty="0"/>
            </a:br>
            <a:r>
              <a:rPr lang="en-US" dirty="0"/>
              <a:t>coding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CE5380-88AE-CCC8-E017-93683C5D3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100" name="Picture 4" descr="Стикер 347 Кот за ноутбуком">
            <a:extLst>
              <a:ext uri="{FF2B5EF4-FFF2-40B4-BE49-F238E27FC236}">
                <a16:creationId xmlns:a16="http://schemas.microsoft.com/office/drawing/2014/main" id="{D1333A13-DAA6-DB55-07D1-3CDF4E1C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563" y="890954"/>
            <a:ext cx="4665686" cy="466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37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00362-9715-EAAB-32F7-6E674845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Мини-задачка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B75597-B901-88B8-C7DC-18F459D7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914650"/>
            <a:ext cx="9601200" cy="3581400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етод</a:t>
            </a:r>
            <a:r>
              <a:rPr lang="ru-RU" dirty="0"/>
              <a:t> чтения данных, который вызывает</a:t>
            </a:r>
          </a:p>
          <a:p>
            <a:pPr lvl="1"/>
            <a:r>
              <a:rPr lang="ru-RU" i="0" dirty="0" err="1"/>
              <a:t>s</a:t>
            </a:r>
            <a:r>
              <a:rPr lang="en-US" i="0" dirty="0" err="1"/>
              <a:t>tatic</a:t>
            </a:r>
            <a:r>
              <a:rPr lang="en-US" i="0" dirty="0"/>
              <a:t> generic method</a:t>
            </a:r>
            <a:r>
              <a:rPr lang="en-US" dirty="0"/>
              <a:t>: </a:t>
            </a:r>
            <a:r>
              <a:rPr lang="ru-RU" dirty="0"/>
              <a:t>  </a:t>
            </a:r>
            <a:r>
              <a:rPr lang="en-US" dirty="0"/>
              <a:t>&lt;T&gt; </a:t>
            </a:r>
            <a:r>
              <a:rPr lang="en-US" dirty="0" err="1"/>
              <a:t>methodName</a:t>
            </a:r>
            <a:r>
              <a:rPr lang="en-US" dirty="0"/>
              <a:t>(T arg1, T arg2): T</a:t>
            </a:r>
          </a:p>
          <a:p>
            <a:r>
              <a:rPr lang="ru-RU" dirty="0"/>
              <a:t>Реализовать свой класс ошибки</a:t>
            </a:r>
          </a:p>
          <a:p>
            <a:r>
              <a:rPr lang="ru-RU" dirty="0"/>
              <a:t>Внутри метода </a:t>
            </a:r>
            <a:r>
              <a:rPr lang="en-US" i="1" dirty="0" err="1"/>
              <a:t>methodName</a:t>
            </a:r>
            <a:r>
              <a:rPr lang="en-US" i="1" dirty="0"/>
              <a:t>(T arg1, T arg2)</a:t>
            </a:r>
            <a:r>
              <a:rPr lang="ru-RU" i="1" dirty="0"/>
              <a:t> </a:t>
            </a:r>
            <a:r>
              <a:rPr lang="ru-RU" dirty="0"/>
              <a:t>реализовать проверку валидности аргументов: </a:t>
            </a:r>
            <a:r>
              <a:rPr lang="en-US" dirty="0" err="1"/>
              <a:t>д</a:t>
            </a:r>
            <a:r>
              <a:rPr lang="ru-RU" dirty="0" err="1"/>
              <a:t>лина</a:t>
            </a:r>
            <a:r>
              <a:rPr lang="ru-RU" dirty="0"/>
              <a:t> строк не должна превышать 5 символов и содержать 2 гласные</a:t>
            </a:r>
            <a:endParaRPr lang="ru-RU" i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6D8886-543E-085F-E05B-D2AE93321510}"/>
              </a:ext>
            </a:extLst>
          </p:cNvPr>
          <p:cNvSpPr/>
          <p:nvPr/>
        </p:nvSpPr>
        <p:spPr>
          <a:xfrm>
            <a:off x="1295400" y="1428750"/>
            <a:ext cx="9677400" cy="1159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Реализовать чтение данных из файла. В файле 2 строки</a:t>
            </a:r>
          </a:p>
        </p:txBody>
      </p:sp>
    </p:spTree>
    <p:extLst>
      <p:ext uri="{BB962C8B-B14F-4D97-AF65-F5344CB8AC3E}">
        <p14:creationId xmlns:p14="http://schemas.microsoft.com/office/powerpoint/2010/main" val="22803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8451A-B002-7BE4-3294-50CB4D57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0" i="0" u="none" strike="noStrike" dirty="0">
                <a:solidFill>
                  <a:srgbClr val="000000"/>
                </a:solidFill>
                <a:effectLst/>
                <a:latin typeface="GraphikLCG-Semibold"/>
              </a:rPr>
              <a:t>Errors</a:t>
            </a:r>
            <a:br>
              <a:rPr lang="en" b="0" i="0" u="none" strike="noStrike" dirty="0">
                <a:solidFill>
                  <a:srgbClr val="000000"/>
                </a:solidFill>
                <a:effectLst/>
                <a:latin typeface="GraphikLCG-Semibold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FCEFBB-B006-95F6-794C-AB6090194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0" i="0" u="none" strike="noStrike" dirty="0">
                <a:solidFill>
                  <a:srgbClr val="000000"/>
                </a:solidFill>
                <a:effectLst/>
                <a:latin typeface="GraphikLCG-Semibold"/>
              </a:rPr>
              <a:t>Error — 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GraphikLCG-Semibold"/>
              </a:rPr>
              <a:t>это критические условия, в которых работа программы должна быть завершена.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 Например, когда при выполнении программы закончилась память, произошёл сбой в системе или виртуальной машине.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91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169A3-CE6B-4A34-4C3C-80E44973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0" i="0" u="none" strike="noStrike" dirty="0">
                <a:solidFill>
                  <a:srgbClr val="000000"/>
                </a:solidFill>
                <a:effectLst/>
                <a:latin typeface="GraphikLCG-Semibold"/>
              </a:rPr>
              <a:t>Exceptions</a:t>
            </a:r>
            <a:br>
              <a:rPr lang="en" b="0" i="0" u="none" strike="noStrike" dirty="0">
                <a:solidFill>
                  <a:srgbClr val="000000"/>
                </a:solidFill>
                <a:effectLst/>
                <a:latin typeface="GraphikLCG-Semibold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CE1DDD-8574-694B-EF27-108E6D72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ru-RU" b="0" i="0" u="none" strike="noStrike" dirty="0">
                <a:solidFill>
                  <a:srgbClr val="000000"/>
                </a:solidFill>
                <a:effectLst/>
                <a:latin typeface="GraphikLCG-Bold"/>
              </a:rPr>
              <a:t>Невыполнимая операция</a:t>
            </a:r>
            <a:endParaRPr lang="en-US" b="0" i="0" u="none" strike="noStrike" dirty="0">
              <a:solidFill>
                <a:srgbClr val="000000"/>
              </a:solidFill>
              <a:effectLst/>
              <a:latin typeface="GraphikLCG-Bold"/>
            </a:endParaRPr>
          </a:p>
          <a:p>
            <a:pPr marL="0" indent="0" algn="l" fontAlgn="base" latinLnBrk="0"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GraphikLCG-Regular"/>
              </a:rPr>
              <a:t>Мир не рухнул, как в случае с 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GraphikLCG-Regular"/>
              </a:rPr>
              <a:t>Error,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GraphikLCG-Regular"/>
              </a:rPr>
              <a:t>просто 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GraphikLCG-Regular"/>
              </a:rPr>
              <a:t>Java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GraphikLCG-Regular"/>
              </a:rPr>
              <a:t>не знает, что делать дальше.</a:t>
            </a:r>
            <a:endParaRPr lang="en-US" b="0" i="0" u="none" strike="noStrike" dirty="0">
              <a:solidFill>
                <a:srgbClr val="000000"/>
              </a:solidFill>
              <a:effectLst/>
              <a:latin typeface="GraphikLCG-Regular"/>
            </a:endParaRPr>
          </a:p>
          <a:p>
            <a:pPr marL="0" indent="0" algn="l" fontAlgn="base" latinLnBrk="0">
              <a:buNone/>
            </a:pPr>
            <a:endParaRPr lang="en-US" dirty="0">
              <a:solidFill>
                <a:srgbClr val="000000"/>
              </a:solidFill>
              <a:latin typeface="GraphikLCG-Regular"/>
            </a:endParaRPr>
          </a:p>
          <a:p>
            <a:pPr algn="l" fontAlgn="base" latinLnBrk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GraphikLCG-Bold"/>
              </a:rPr>
              <a:t>Особый случай в бизнес-логике программы</a:t>
            </a:r>
          </a:p>
          <a:p>
            <a:pPr marL="0" indent="0" algn="l" fontAlgn="base" latinLnBrk="0"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GraphikLCG-Regular"/>
              </a:rPr>
              <a:t>Классика. Программируем задачу о перевозке волка, козы и капусты через реку: в лодке может быть только два пассажира, но волка с козой и козу с капустой нельзя оставлять на берегу вместе. Это и есть особый случай в бизнес-логике, который нельзя нарушать.</a:t>
            </a:r>
          </a:p>
          <a:p>
            <a:pPr fontAlgn="base"/>
            <a:endParaRPr lang="ru-RU" b="0" i="0" u="none" strike="noStrike" dirty="0">
              <a:solidFill>
                <a:srgbClr val="000000"/>
              </a:solidFill>
              <a:effectLst/>
              <a:latin typeface="GraphikLCG-Regular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914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4393B-2461-C3AD-371F-36A08486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GraphikLCG-Semibold"/>
              </a:rPr>
              <a:t>Проверяемые и непроверяемые исключения</a:t>
            </a:r>
            <a:br>
              <a:rPr lang="ru-RU" b="0" i="0" u="none" strike="noStrike" dirty="0">
                <a:solidFill>
                  <a:srgbClr val="000000"/>
                </a:solidFill>
                <a:effectLst/>
                <a:latin typeface="GraphikLCG-Semibold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51AF22-7748-2697-9494-7CA319118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485900"/>
          </a:xfrm>
        </p:spPr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Разработчики языка </a:t>
            </a:r>
            <a:r>
              <a:rPr lang="en" b="0" i="0" dirty="0">
                <a:solidFill>
                  <a:srgbClr val="000000"/>
                </a:solidFill>
                <a:effectLst/>
                <a:latin typeface="GraphikLCG-Regular"/>
              </a:rPr>
              <a:t>Java 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решили так: исключения, которые наследуются от </a:t>
            </a:r>
            <a:r>
              <a:rPr lang="en" b="0" i="0" u="sng" dirty="0" err="1">
                <a:solidFill>
                  <a:srgbClr val="000000"/>
                </a:solidFill>
                <a:effectLst/>
                <a:latin typeface="GraphikLCG-Regular"/>
              </a:rPr>
              <a:t>RuntimeException</a:t>
            </a:r>
            <a:r>
              <a:rPr lang="en" b="0" i="0" dirty="0">
                <a:solidFill>
                  <a:srgbClr val="000000"/>
                </a:solidFill>
                <a:effectLst/>
                <a:latin typeface="GraphikLCG-Regular"/>
              </a:rPr>
              <a:t>, — 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непроверяемые, а все остальные — проверяемые.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BB6EB2-7AD2-8C47-66F1-A2BACF2C1C36}"/>
              </a:ext>
            </a:extLst>
          </p:cNvPr>
          <p:cNvSpPr/>
          <p:nvPr/>
        </p:nvSpPr>
        <p:spPr>
          <a:xfrm>
            <a:off x="1371600" y="3771900"/>
            <a:ext cx="9601200" cy="1485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b="1" i="0" u="none" strike="noStrike" dirty="0">
                <a:solidFill>
                  <a:srgbClr val="000000"/>
                </a:solidFill>
                <a:effectLst/>
                <a:latin typeface="GraphikLCG-Semibold"/>
              </a:rPr>
              <a:t>Запомните!</a:t>
            </a:r>
            <a:r>
              <a:rPr lang="ru-RU" b="1" i="0" dirty="0">
                <a:solidFill>
                  <a:srgbClr val="000000"/>
                </a:solidFill>
                <a:effectLst/>
                <a:latin typeface="GraphikLCG-Regular"/>
              </a:rPr>
              <a:t> </a:t>
            </a:r>
            <a:r>
              <a:rPr lang="ru-RU" b="0" i="0" dirty="0">
                <a:solidFill>
                  <a:srgbClr val="000000"/>
                </a:solidFill>
                <a:effectLst/>
                <a:latin typeface="GraphikLCG-Regular"/>
              </a:rPr>
              <a:t>Проверяемые исключения обязательно нужно обрабатывать либо пробрасывать. Непроверяемые — по желанию.</a:t>
            </a:r>
            <a:endParaRPr lang="ru-RU" dirty="0"/>
          </a:p>
        </p:txBody>
      </p:sp>
      <p:pic>
        <p:nvPicPr>
          <p:cNvPr id="6" name="Рисунок 5" descr="Предупреждение">
            <a:extLst>
              <a:ext uri="{FF2B5EF4-FFF2-40B4-BE49-F238E27FC236}">
                <a16:creationId xmlns:a16="http://schemas.microsoft.com/office/drawing/2014/main" id="{5567C148-09A0-AD10-EA22-6B8F04DD1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64" y="3657600"/>
            <a:ext cx="669471" cy="6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6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8E0DB-7588-80D3-8429-B6723BCB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try-catch-finally</a:t>
            </a:r>
            <a:endParaRPr lang="ru-RU" dirty="0"/>
          </a:p>
        </p:txBody>
      </p:sp>
      <p:pic>
        <p:nvPicPr>
          <p:cNvPr id="2050" name="Picture 2" descr="try catch finally Java Blocks | Exception Handling Examples - EyeHunts">
            <a:extLst>
              <a:ext uri="{FF2B5EF4-FFF2-40B4-BE49-F238E27FC236}">
                <a16:creationId xmlns:a16="http://schemas.microsoft.com/office/drawing/2014/main" id="{03CC1A77-A8E5-7813-8AF6-CCC9B4AC4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932" y="1505197"/>
            <a:ext cx="4940135" cy="521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9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F0AF8-7384-24BC-421E-5B5A6731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GENErics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1DE51A-040F-F572-6C32-05A83558A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093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B397A-5104-5CC5-011E-51A2C161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 </a:t>
            </a:r>
            <a:r>
              <a:rPr lang="en-US" dirty="0"/>
              <a:t>Java 5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16D82-EEE1-573D-FE78-D9D710D5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05" y="1349847"/>
            <a:ext cx="6127915" cy="52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31291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16717</TotalTime>
  <Words>338</Words>
  <Application>Microsoft Macintosh PowerPoint</Application>
  <PresentationFormat>Широкоэкранный</PresentationFormat>
  <Paragraphs>52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Franklin Gothic Book</vt:lpstr>
      <vt:lpstr>GraphikLCG-Bold</vt:lpstr>
      <vt:lpstr>GraphikLCG-Regular</vt:lpstr>
      <vt:lpstr>GraphikLCG-Semibold</vt:lpstr>
      <vt:lpstr>Уголки</vt:lpstr>
      <vt:lpstr>Exceptions, Generics</vt:lpstr>
      <vt:lpstr>exceptions</vt:lpstr>
      <vt:lpstr>Иерархия исключений Java</vt:lpstr>
      <vt:lpstr>Errors </vt:lpstr>
      <vt:lpstr>Exceptions </vt:lpstr>
      <vt:lpstr>Проверяемые и непроверяемые исключения </vt:lpstr>
      <vt:lpstr>try-catch-finally</vt:lpstr>
      <vt:lpstr>GENErics</vt:lpstr>
      <vt:lpstr>До Java 5</vt:lpstr>
      <vt:lpstr>Generic types</vt:lpstr>
      <vt:lpstr>Generic types</vt:lpstr>
      <vt:lpstr>Generic methods</vt:lpstr>
      <vt:lpstr>Type inference</vt:lpstr>
      <vt:lpstr>Bounded type parameters</vt:lpstr>
      <vt:lpstr>Наследование в generic</vt:lpstr>
      <vt:lpstr>Наследование в generic</vt:lpstr>
      <vt:lpstr>Ковариантность и инвариантность</vt:lpstr>
      <vt:lpstr>Live coding</vt:lpstr>
      <vt:lpstr>wildcards</vt:lpstr>
      <vt:lpstr>Wildcards </vt:lpstr>
      <vt:lpstr>Wildcards unbounded</vt:lpstr>
      <vt:lpstr>Wildcards unbounded</vt:lpstr>
      <vt:lpstr>Wildcards upper bounded</vt:lpstr>
      <vt:lpstr>Wildcards upper bounded</vt:lpstr>
      <vt:lpstr>Wildcards lower bounded</vt:lpstr>
      <vt:lpstr>Wildcards lower bounded</vt:lpstr>
      <vt:lpstr>PECS</vt:lpstr>
      <vt:lpstr>Стирание типов (type erasure)</vt:lpstr>
      <vt:lpstr>Стирание типов (bridge methods)</vt:lpstr>
      <vt:lpstr>Students coding</vt:lpstr>
      <vt:lpstr>Мини-задачка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Exceptions, Generics</dc:title>
  <dc:creator>Sofya Chernikova</dc:creator>
  <cp:lastModifiedBy>Sofya Chernikova</cp:lastModifiedBy>
  <cp:revision>2</cp:revision>
  <dcterms:created xsi:type="dcterms:W3CDTF">2025-09-19T18:29:08Z</dcterms:created>
  <dcterms:modified xsi:type="dcterms:W3CDTF">2025-10-01T09:06:53Z</dcterms:modified>
</cp:coreProperties>
</file>